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18" r:id="rId3"/>
    <p:sldId id="319" r:id="rId4"/>
    <p:sldId id="320" r:id="rId5"/>
    <p:sldId id="321" r:id="rId6"/>
    <p:sldId id="322" r:id="rId7"/>
    <p:sldId id="323" r:id="rId8"/>
    <p:sldId id="361" r:id="rId9"/>
    <p:sldId id="324" r:id="rId10"/>
    <p:sldId id="350" r:id="rId11"/>
    <p:sldId id="351" r:id="rId12"/>
    <p:sldId id="352" r:id="rId13"/>
    <p:sldId id="353" r:id="rId14"/>
    <p:sldId id="354" r:id="rId15"/>
    <p:sldId id="355" r:id="rId16"/>
    <p:sldId id="356" r:id="rId17"/>
    <p:sldId id="357" r:id="rId18"/>
    <p:sldId id="358" r:id="rId19"/>
    <p:sldId id="359" r:id="rId20"/>
    <p:sldId id="360" r:id="rId21"/>
    <p:sldId id="362" r:id="rId22"/>
    <p:sldId id="3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C77B2-2C25-C39E-A530-7CE7211481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260C57-B437-20F6-5031-DEBD1E2C34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2861CF-3920-440E-0E53-F4C4FCFEADD4}"/>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5" name="Footer Placeholder 4">
            <a:extLst>
              <a:ext uri="{FF2B5EF4-FFF2-40B4-BE49-F238E27FC236}">
                <a16:creationId xmlns:a16="http://schemas.microsoft.com/office/drawing/2014/main" id="{6AC09460-656A-CB93-E9BB-D00B9F9215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DCB1D8-B3E1-1E0A-81FE-3B2A565F63EF}"/>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3861074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3F57A-91E0-A4F6-6528-7CBD490A32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80C7E22-DF77-F9D3-AFB4-D82F44CC57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CF1923-02BB-E6ED-FF7B-E80EDF0F097E}"/>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5" name="Footer Placeholder 4">
            <a:extLst>
              <a:ext uri="{FF2B5EF4-FFF2-40B4-BE49-F238E27FC236}">
                <a16:creationId xmlns:a16="http://schemas.microsoft.com/office/drawing/2014/main" id="{F828059D-5D5D-F054-C258-E16121F4D2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0BF123-E2E4-48CE-2D7B-434ED62D727B}"/>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2653917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21F7AE-1F90-7CC9-8362-A2A2AB7B18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FCA1CF-5958-5844-61F4-F6A832840A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BF6D5A-083A-1222-EB4C-D5DA757B810B}"/>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5" name="Footer Placeholder 4">
            <a:extLst>
              <a:ext uri="{FF2B5EF4-FFF2-40B4-BE49-F238E27FC236}">
                <a16:creationId xmlns:a16="http://schemas.microsoft.com/office/drawing/2014/main" id="{96C21B70-B4BB-9928-D730-D7E9D09118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2039E9-C01F-13C2-0826-C47B9A298111}"/>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468171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20F68-4A9B-4CA0-BA6B-1AF97F56BC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384A58-DDA7-40EF-9DB4-D506F49DED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21B320-6C3E-93CC-A40C-003E49F685EA}"/>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5" name="Footer Placeholder 4">
            <a:extLst>
              <a:ext uri="{FF2B5EF4-FFF2-40B4-BE49-F238E27FC236}">
                <a16:creationId xmlns:a16="http://schemas.microsoft.com/office/drawing/2014/main" id="{EAB18A3D-EB5B-B6D0-4451-45CB3C32F3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59C35E-0955-CB69-246D-0B51EB9C7972}"/>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2916261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C2B55-A324-3E86-6AC3-40622E6AAA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8CEBE4-39AF-4485-1808-ADC30EC8DB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E3C343-53CA-44AD-6B1E-252D2B765EEC}"/>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5" name="Footer Placeholder 4">
            <a:extLst>
              <a:ext uri="{FF2B5EF4-FFF2-40B4-BE49-F238E27FC236}">
                <a16:creationId xmlns:a16="http://schemas.microsoft.com/office/drawing/2014/main" id="{3916DEC2-A94D-0D8F-41EB-AF81694F0C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A3A918-067B-CF56-AE9A-034789CD8236}"/>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2488449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A211D-ADDC-A16B-45DB-D6454596A6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93A6D5-E2E6-DD65-DDB9-185CF0F7E1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8CE03B-E48B-8B2C-EF75-F77408FEB8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46DAEF-C4EA-0C7C-AB1E-58B105265BB4}"/>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6" name="Footer Placeholder 5">
            <a:extLst>
              <a:ext uri="{FF2B5EF4-FFF2-40B4-BE49-F238E27FC236}">
                <a16:creationId xmlns:a16="http://schemas.microsoft.com/office/drawing/2014/main" id="{66A3E376-03AE-CE5A-4ACF-0D764D8FBD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00FE44-3DF2-65A7-1A06-1AB730251661}"/>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840296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3C6A-7B7E-2D06-49C7-708B28B877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309FA2-7930-F2A9-5447-04C25F2B7C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2E7A42-CCC4-2B47-4BF7-6591DCC5A2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B88F05-C355-FEF9-4083-6826B1C57C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D7A42C-0BBC-6319-7461-1A8DFC9D2D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353328-2D34-CA75-A4F9-DE3BA822FA44}"/>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8" name="Footer Placeholder 7">
            <a:extLst>
              <a:ext uri="{FF2B5EF4-FFF2-40B4-BE49-F238E27FC236}">
                <a16:creationId xmlns:a16="http://schemas.microsoft.com/office/drawing/2014/main" id="{F0FA7833-06D3-9038-0219-30486A93125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57B6C1-4F69-CDC7-EB4D-A158A9A53342}"/>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1708989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160C6-F2C2-39F4-3BE9-064264B392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0C5B7C-28EC-AB6A-91A5-95F3DB452373}"/>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4" name="Footer Placeholder 3">
            <a:extLst>
              <a:ext uri="{FF2B5EF4-FFF2-40B4-BE49-F238E27FC236}">
                <a16:creationId xmlns:a16="http://schemas.microsoft.com/office/drawing/2014/main" id="{555DF693-88F0-4CFC-BEAF-7986C01DA5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1D11DE-8557-6240-8E37-05B7C4D56A1F}"/>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2815571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8288EB-538D-FD20-8C08-D7E7AF729584}"/>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3" name="Footer Placeholder 2">
            <a:extLst>
              <a:ext uri="{FF2B5EF4-FFF2-40B4-BE49-F238E27FC236}">
                <a16:creationId xmlns:a16="http://schemas.microsoft.com/office/drawing/2014/main" id="{45AD4F41-46E3-4295-DD89-D56C32F9A0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147A30-8661-ABED-EC22-36B8C234FFA5}"/>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1663691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B052-9E6A-C033-99F5-B3BE526136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1569C9-BAB1-88DA-A61E-6A7CD36878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E58E0A-A908-BC37-6482-F1E9AE0B99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AF645B-968E-BF7A-B704-1817BA3992D3}"/>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6" name="Footer Placeholder 5">
            <a:extLst>
              <a:ext uri="{FF2B5EF4-FFF2-40B4-BE49-F238E27FC236}">
                <a16:creationId xmlns:a16="http://schemas.microsoft.com/office/drawing/2014/main" id="{B55A85C4-0DE1-C107-2609-DDBACCFD4E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45E15C-E062-85FE-9C06-DD79D5E3C76F}"/>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461068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30EE6-DD8C-7387-4133-73CE085671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F09AA3-30EF-139C-50B6-36490C142F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D567F3-BCF3-AB74-4AD3-F15541128B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791DEE-A8F4-D76D-8C49-C5AA07622EED}"/>
              </a:ext>
            </a:extLst>
          </p:cNvPr>
          <p:cNvSpPr>
            <a:spLocks noGrp="1"/>
          </p:cNvSpPr>
          <p:nvPr>
            <p:ph type="dt" sz="half" idx="10"/>
          </p:nvPr>
        </p:nvSpPr>
        <p:spPr/>
        <p:txBody>
          <a:bodyPr/>
          <a:lstStyle/>
          <a:p>
            <a:fld id="{5602594B-AF77-4B32-833C-9D88C22C9F36}" type="datetimeFigureOut">
              <a:rPr lang="en-US" smtClean="0"/>
              <a:t>9/28/2025</a:t>
            </a:fld>
            <a:endParaRPr lang="en-US"/>
          </a:p>
        </p:txBody>
      </p:sp>
      <p:sp>
        <p:nvSpPr>
          <p:cNvPr id="6" name="Footer Placeholder 5">
            <a:extLst>
              <a:ext uri="{FF2B5EF4-FFF2-40B4-BE49-F238E27FC236}">
                <a16:creationId xmlns:a16="http://schemas.microsoft.com/office/drawing/2014/main" id="{9AD1A207-5F92-C8CA-2DAE-B7DA25EC71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BA5F93-BF3B-BBA6-E2C4-3B4253745C4F}"/>
              </a:ext>
            </a:extLst>
          </p:cNvPr>
          <p:cNvSpPr>
            <a:spLocks noGrp="1"/>
          </p:cNvSpPr>
          <p:nvPr>
            <p:ph type="sldNum" sz="quarter" idx="12"/>
          </p:nvPr>
        </p:nvSpPr>
        <p:spPr/>
        <p:txBody>
          <a:bodyPr/>
          <a:lstStyle/>
          <a:p>
            <a:fld id="{9BF2A0AC-6685-4662-8461-36BF4EB57446}" type="slidenum">
              <a:rPr lang="en-US" smtClean="0"/>
              <a:t>‹#›</a:t>
            </a:fld>
            <a:endParaRPr lang="en-US"/>
          </a:p>
        </p:txBody>
      </p:sp>
    </p:spTree>
    <p:extLst>
      <p:ext uri="{BB962C8B-B14F-4D97-AF65-F5344CB8AC3E}">
        <p14:creationId xmlns:p14="http://schemas.microsoft.com/office/powerpoint/2010/main" val="1941194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C0EAA0-FB4C-1667-6653-37D233437D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56A129-1960-31F2-0965-B022AD703B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ECCA6A-EF36-F5D2-B08F-92E7A1E7E4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602594B-AF77-4B32-833C-9D88C22C9F36}" type="datetimeFigureOut">
              <a:rPr lang="en-US" smtClean="0"/>
              <a:t>9/28/2025</a:t>
            </a:fld>
            <a:endParaRPr lang="en-US"/>
          </a:p>
        </p:txBody>
      </p:sp>
      <p:sp>
        <p:nvSpPr>
          <p:cNvPr id="5" name="Footer Placeholder 4">
            <a:extLst>
              <a:ext uri="{FF2B5EF4-FFF2-40B4-BE49-F238E27FC236}">
                <a16:creationId xmlns:a16="http://schemas.microsoft.com/office/drawing/2014/main" id="{00731B97-7EFE-A5C7-BD97-DF3BF6C8E9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9972FF4-F454-176E-E809-21DF3A9539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F2A0AC-6685-4662-8461-36BF4EB57446}" type="slidenum">
              <a:rPr lang="en-US" smtClean="0"/>
              <a:t>‹#›</a:t>
            </a:fld>
            <a:endParaRPr lang="en-US"/>
          </a:p>
        </p:txBody>
      </p:sp>
    </p:spTree>
    <p:extLst>
      <p:ext uri="{BB962C8B-B14F-4D97-AF65-F5344CB8AC3E}">
        <p14:creationId xmlns:p14="http://schemas.microsoft.com/office/powerpoint/2010/main" val="7707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17FEA-0553-9150-B5D3-D4427CEC783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4288FF8-9FBC-7509-AA47-C323F6E95E55}"/>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C111AF6-549E-544F-48BF-964D99EA7CB7}"/>
              </a:ext>
            </a:extLst>
          </p:cNvPr>
          <p:cNvPicPr>
            <a:picLocks noChangeAspect="1"/>
          </p:cNvPicPr>
          <p:nvPr/>
        </p:nvPicPr>
        <p:blipFill>
          <a:blip r:embed="rId2"/>
          <a:stretch>
            <a:fillRect/>
          </a:stretch>
        </p:blipFill>
        <p:spPr>
          <a:xfrm>
            <a:off x="0" y="0"/>
            <a:ext cx="12195048" cy="6965696"/>
          </a:xfrm>
          <a:prstGeom prst="rect">
            <a:avLst/>
          </a:prstGeom>
        </p:spPr>
      </p:pic>
      <p:sp>
        <p:nvSpPr>
          <p:cNvPr id="2" name="Rectangle 1">
            <a:extLst>
              <a:ext uri="{FF2B5EF4-FFF2-40B4-BE49-F238E27FC236}">
                <a16:creationId xmlns:a16="http://schemas.microsoft.com/office/drawing/2014/main" id="{9EC99AB4-BAE1-F5A3-EE7F-426D914F1BE3}"/>
              </a:ext>
            </a:extLst>
          </p:cNvPr>
          <p:cNvSpPr/>
          <p:nvPr/>
        </p:nvSpPr>
        <p:spPr>
          <a:xfrm>
            <a:off x="339852" y="155448"/>
            <a:ext cx="11503152" cy="987552"/>
          </a:xfrm>
          <a:prstGeom prst="rect">
            <a:avLst/>
          </a:prstGeom>
          <a:solidFill>
            <a:schemeClr val="tx2">
              <a:lumMod val="90000"/>
              <a:lumOff val="1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b="1" dirty="0">
                <a:latin typeface="Calibri" panose="020F0502020204030204" pitchFamily="34" charset="0"/>
                <a:ea typeface="Calibri" panose="020F0502020204030204" pitchFamily="34" charset="0"/>
                <a:cs typeface="Calibri" panose="020F0502020204030204" pitchFamily="34" charset="0"/>
              </a:rPr>
              <a:t>2 Corinthians </a:t>
            </a:r>
            <a:r>
              <a:rPr lang="en-US" sz="6000" b="1">
                <a:latin typeface="Calibri" panose="020F0502020204030204" pitchFamily="34" charset="0"/>
                <a:ea typeface="Calibri" panose="020F0502020204030204" pitchFamily="34" charset="0"/>
                <a:cs typeface="Calibri" panose="020F0502020204030204" pitchFamily="34" charset="0"/>
              </a:rPr>
              <a:t>8 &amp; </a:t>
            </a:r>
            <a:r>
              <a:rPr lang="en-US" sz="6000" b="1" dirty="0">
                <a:latin typeface="Calibri" panose="020F0502020204030204" pitchFamily="34" charset="0"/>
                <a:ea typeface="Calibri" panose="020F0502020204030204" pitchFamily="34" charset="0"/>
                <a:cs typeface="Calibri" panose="020F0502020204030204" pitchFamily="34" charset="0"/>
              </a:rPr>
              <a:t>9</a:t>
            </a:r>
          </a:p>
        </p:txBody>
      </p:sp>
      <p:sp>
        <p:nvSpPr>
          <p:cNvPr id="3" name="Rectangle: Rounded Corners 2">
            <a:extLst>
              <a:ext uri="{FF2B5EF4-FFF2-40B4-BE49-F238E27FC236}">
                <a16:creationId xmlns:a16="http://schemas.microsoft.com/office/drawing/2014/main" id="{918DEBA4-DD92-D5A7-6264-124AAA40FDDE}"/>
              </a:ext>
            </a:extLst>
          </p:cNvPr>
          <p:cNvSpPr/>
          <p:nvPr/>
        </p:nvSpPr>
        <p:spPr>
          <a:xfrm>
            <a:off x="-1" y="6469162"/>
            <a:ext cx="12191999" cy="49653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i="1" dirty="0"/>
              <a:t>Many resources are used and I claim no originality.  Scripture taken from the New King James Version®. Copyright © 1982 by Thomas Nelson unless otherwise noted. </a:t>
            </a:r>
          </a:p>
        </p:txBody>
      </p:sp>
    </p:spTree>
    <p:extLst>
      <p:ext uri="{BB962C8B-B14F-4D97-AF65-F5344CB8AC3E}">
        <p14:creationId xmlns:p14="http://schemas.microsoft.com/office/powerpoint/2010/main" val="1823166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117E2-4FCB-8AC1-BED5-8FCE5067B47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32E1859-402D-08BB-214C-5AD210FDA053}"/>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D46EB17-0712-1F9B-FB16-E2BC626B2351}"/>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C1DE55B0-F40D-D583-515D-CF25FEC76FAD}"/>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12D69744-A2E2-1984-7136-927B844098A9}"/>
              </a:ext>
            </a:extLst>
          </p:cNvPr>
          <p:cNvSpPr/>
          <p:nvPr/>
        </p:nvSpPr>
        <p:spPr>
          <a:xfrm>
            <a:off x="358875" y="1674471"/>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1. SPRITUAL DISCIPLINE</a:t>
            </a:r>
          </a:p>
        </p:txBody>
      </p:sp>
      <p:sp>
        <p:nvSpPr>
          <p:cNvPr id="8" name="Rectangle 7">
            <a:extLst>
              <a:ext uri="{FF2B5EF4-FFF2-40B4-BE49-F238E27FC236}">
                <a16:creationId xmlns:a16="http://schemas.microsoft.com/office/drawing/2014/main" id="{1C14029D-3458-BCE2-00E6-33BE1BD73367}"/>
              </a:ext>
            </a:extLst>
          </p:cNvPr>
          <p:cNvSpPr/>
          <p:nvPr/>
        </p:nvSpPr>
        <p:spPr>
          <a:xfrm>
            <a:off x="78657" y="18608"/>
            <a:ext cx="12005187" cy="145623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GIVING FROM THE HEART</a:t>
            </a:r>
          </a:p>
        </p:txBody>
      </p:sp>
    </p:spTree>
    <p:extLst>
      <p:ext uri="{BB962C8B-B14F-4D97-AF65-F5344CB8AC3E}">
        <p14:creationId xmlns:p14="http://schemas.microsoft.com/office/powerpoint/2010/main" val="801938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3F3B0-A5B5-08C8-4BC9-4E964FE8FA0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22D7EB4-D395-B8A1-14F4-F74BB7F5BFFD}"/>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258CA29-4EF7-514E-F9A2-C93E2935E35C}"/>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16A35974-DC97-2F23-487F-53D7BF9A561F}"/>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8:7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7 But as you abound in everything—in faith, in speech, in knowledge, in all diligence, and in your love for us—see that you abound in this grace also.</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NIV = “…excel in this </a:t>
            </a:r>
            <a:r>
              <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grace of giving</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99704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8C689-8954-28A8-98EE-B057061BD9D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306FEE9-7A89-264C-89BD-5ABEFF0C3014}"/>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394AF89-2C9C-2B02-D700-AB6ABD9238FC}"/>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C16B1170-2191-A0E3-52A1-F13B3647AD8C}"/>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EC8666CD-0EA0-0CA7-9D9E-00AB2FC74140}"/>
              </a:ext>
            </a:extLst>
          </p:cNvPr>
          <p:cNvSpPr/>
          <p:nvPr/>
        </p:nvSpPr>
        <p:spPr>
          <a:xfrm>
            <a:off x="358875" y="1674471"/>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1. SPRITUAL DISCIPLINE</a:t>
            </a:r>
          </a:p>
        </p:txBody>
      </p:sp>
      <p:sp>
        <p:nvSpPr>
          <p:cNvPr id="8" name="Rectangle 7">
            <a:extLst>
              <a:ext uri="{FF2B5EF4-FFF2-40B4-BE49-F238E27FC236}">
                <a16:creationId xmlns:a16="http://schemas.microsoft.com/office/drawing/2014/main" id="{CE49D08A-E169-84F0-F982-A8B688DCF94C}"/>
              </a:ext>
            </a:extLst>
          </p:cNvPr>
          <p:cNvSpPr/>
          <p:nvPr/>
        </p:nvSpPr>
        <p:spPr>
          <a:xfrm>
            <a:off x="78657" y="18608"/>
            <a:ext cx="12005187" cy="145623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GIVING FROM THE HEART</a:t>
            </a:r>
          </a:p>
        </p:txBody>
      </p:sp>
      <p:sp>
        <p:nvSpPr>
          <p:cNvPr id="2" name="Rectangle 1">
            <a:extLst>
              <a:ext uri="{FF2B5EF4-FFF2-40B4-BE49-F238E27FC236}">
                <a16:creationId xmlns:a16="http://schemas.microsoft.com/office/drawing/2014/main" id="{5379BDE6-ED94-7AA7-838D-9BFFC6E7472E}"/>
              </a:ext>
            </a:extLst>
          </p:cNvPr>
          <p:cNvSpPr/>
          <p:nvPr/>
        </p:nvSpPr>
        <p:spPr>
          <a:xfrm>
            <a:off x="358874" y="2622734"/>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2. NOT A COMMANDMENT</a:t>
            </a:r>
          </a:p>
        </p:txBody>
      </p:sp>
    </p:spTree>
    <p:extLst>
      <p:ext uri="{BB962C8B-B14F-4D97-AF65-F5344CB8AC3E}">
        <p14:creationId xmlns:p14="http://schemas.microsoft.com/office/powerpoint/2010/main" val="3064176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B776F-A738-3A0D-7C49-87E1EFCB75F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F342E16-6762-C52C-0D01-54BD7D8C413D}"/>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855652E-9552-2BEF-2B80-DFB28A03581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0E8E83F3-29E7-0C9E-E409-B947B54FB156}"/>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8:8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7 But as you abound in everything—in faith, in speech, in knowledge, in all diligence, and in your love for us — see that you abound in this grace also. 8 </a:t>
            </a:r>
            <a:r>
              <a:rPr lang="en-US" sz="3000" i="1" u="sng"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I speak not by commandment</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but I am testing the sincerity of your love by the diligence of others. </a:t>
            </a: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2 CORINTHIANS 9:5 NKJV</a:t>
            </a:r>
          </a:p>
          <a:p>
            <a:pPr algn="ctr">
              <a:lnSpc>
                <a:spcPct val="115000"/>
              </a:lnSpc>
              <a:spcAft>
                <a:spcPts val="800"/>
              </a:spcAft>
            </a:pP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5 Therefore I thought it necessary to exhort the brethren to go to you ahead of time, and prepare your generous gift beforehand, which you had previously promised, that it may be ready </a:t>
            </a:r>
            <a:r>
              <a:rPr lang="en-US" sz="3000" i="1" u="sng"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as a matter of generosity and not as a grudging obligation</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48821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338B1-661F-79C5-5BE4-C51A48D07A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8015271-873C-76BB-1107-073FABB8B8AC}"/>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E34B7F7-CD25-C27D-92C4-339F5D1140F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4867C250-262A-E2AC-028D-62C85FACB6AA}"/>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MATTHEW 23:23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23 “Woe to you, scribes and Pharisees, hypocrites! For you pay tithe of mint and anise and cummin, and have neglected the weightier matters of the law: justice and mercy and faith. </a:t>
            </a:r>
            <a:r>
              <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These you ought to have done, without leaving the others undone.</a:t>
            </a:r>
          </a:p>
          <a:p>
            <a:pPr algn="ctr">
              <a:lnSpc>
                <a:spcPct val="115000"/>
              </a:lnSpc>
              <a:spcAft>
                <a:spcPts val="800"/>
              </a:spcAft>
            </a:pPr>
            <a:endParaRPr lang="en-US" sz="3000" i="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67791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C0F1A-3D59-DE9F-47ED-18BA504051D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51EED63-F6E7-59D6-F8D3-342ACF0EDA8A}"/>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F6191FA-DBAA-EE8F-8BF1-414CD4ECA84A}"/>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DAD5E091-5460-2018-B36D-96AC8C5CBCF1}"/>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81BB50FA-AF82-992C-E3E1-208459071B9B}"/>
              </a:ext>
            </a:extLst>
          </p:cNvPr>
          <p:cNvSpPr/>
          <p:nvPr/>
        </p:nvSpPr>
        <p:spPr>
          <a:xfrm>
            <a:off x="358875" y="1674471"/>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1. SPRITUAL DISCIPLINE</a:t>
            </a:r>
          </a:p>
        </p:txBody>
      </p:sp>
      <p:sp>
        <p:nvSpPr>
          <p:cNvPr id="8" name="Rectangle 7">
            <a:extLst>
              <a:ext uri="{FF2B5EF4-FFF2-40B4-BE49-F238E27FC236}">
                <a16:creationId xmlns:a16="http://schemas.microsoft.com/office/drawing/2014/main" id="{14FFAAD4-6279-82A1-DB54-2E23A235A7EF}"/>
              </a:ext>
            </a:extLst>
          </p:cNvPr>
          <p:cNvSpPr/>
          <p:nvPr/>
        </p:nvSpPr>
        <p:spPr>
          <a:xfrm>
            <a:off x="78657" y="18608"/>
            <a:ext cx="12005187" cy="145623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GIVING FROM THE HEART</a:t>
            </a:r>
          </a:p>
        </p:txBody>
      </p:sp>
      <p:sp>
        <p:nvSpPr>
          <p:cNvPr id="2" name="Rectangle 1">
            <a:extLst>
              <a:ext uri="{FF2B5EF4-FFF2-40B4-BE49-F238E27FC236}">
                <a16:creationId xmlns:a16="http://schemas.microsoft.com/office/drawing/2014/main" id="{787F4DDF-0229-5E6E-B247-96AAA016245B}"/>
              </a:ext>
            </a:extLst>
          </p:cNvPr>
          <p:cNvSpPr/>
          <p:nvPr/>
        </p:nvSpPr>
        <p:spPr>
          <a:xfrm>
            <a:off x="358874" y="2622734"/>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2. NOT A COMMANDMENT</a:t>
            </a:r>
          </a:p>
        </p:txBody>
      </p:sp>
      <p:sp>
        <p:nvSpPr>
          <p:cNvPr id="3" name="Rectangle 2">
            <a:extLst>
              <a:ext uri="{FF2B5EF4-FFF2-40B4-BE49-F238E27FC236}">
                <a16:creationId xmlns:a16="http://schemas.microsoft.com/office/drawing/2014/main" id="{721859AE-1F51-1DC7-D3F4-814A64953241}"/>
              </a:ext>
            </a:extLst>
          </p:cNvPr>
          <p:cNvSpPr/>
          <p:nvPr/>
        </p:nvSpPr>
        <p:spPr>
          <a:xfrm>
            <a:off x="370577" y="358088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3. SOWING &amp; REAPING PRINCIPLE</a:t>
            </a:r>
          </a:p>
        </p:txBody>
      </p:sp>
    </p:spTree>
    <p:extLst>
      <p:ext uri="{BB962C8B-B14F-4D97-AF65-F5344CB8AC3E}">
        <p14:creationId xmlns:p14="http://schemas.microsoft.com/office/powerpoint/2010/main" val="21531269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A9310-0B66-C285-3EAB-AAFC16875A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FFF1A67-BDAB-E460-C4F4-36D51F07997D}"/>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EB1132B-2446-1D3A-BCC6-6DB0E473EBEC}"/>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CEF1D481-6BB1-7C23-2F6C-38F06B2C9175}"/>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9:6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6 But this I say: He who sows sparingly will also reap sparingly, and he who sows bountifully will also reap bountifully. </a:t>
            </a:r>
          </a:p>
          <a:p>
            <a:pPr algn="ctr">
              <a:lnSpc>
                <a:spcPct val="115000"/>
              </a:lnSpc>
              <a:spcAft>
                <a:spcPts val="800"/>
              </a:spcAft>
            </a:pPr>
            <a:endParaRPr lang="en-US" sz="3000" i="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34345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ABE88-014A-9A52-9AA1-4A85F2F8B7C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3A542D3-7B05-CE13-0520-F66C954C8B5C}"/>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7BF9FE2-E8CF-23DD-0CF6-B963224A9915}"/>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445C2674-1C46-5CAE-119C-52FBD9B2BC1B}"/>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4087C449-21F3-C3C2-00F3-A00CBA61A6DD}"/>
              </a:ext>
            </a:extLst>
          </p:cNvPr>
          <p:cNvSpPr/>
          <p:nvPr/>
        </p:nvSpPr>
        <p:spPr>
          <a:xfrm>
            <a:off x="358875" y="1674471"/>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1. SPRITUAL DISCIPLINE</a:t>
            </a:r>
          </a:p>
        </p:txBody>
      </p:sp>
      <p:sp>
        <p:nvSpPr>
          <p:cNvPr id="8" name="Rectangle 7">
            <a:extLst>
              <a:ext uri="{FF2B5EF4-FFF2-40B4-BE49-F238E27FC236}">
                <a16:creationId xmlns:a16="http://schemas.microsoft.com/office/drawing/2014/main" id="{A4E98670-74CA-FD60-CFD4-8169FEC5874C}"/>
              </a:ext>
            </a:extLst>
          </p:cNvPr>
          <p:cNvSpPr/>
          <p:nvPr/>
        </p:nvSpPr>
        <p:spPr>
          <a:xfrm>
            <a:off x="78657" y="18608"/>
            <a:ext cx="12005187" cy="145623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GIVING FROM THE HEART</a:t>
            </a:r>
          </a:p>
        </p:txBody>
      </p:sp>
      <p:sp>
        <p:nvSpPr>
          <p:cNvPr id="2" name="Rectangle 1">
            <a:extLst>
              <a:ext uri="{FF2B5EF4-FFF2-40B4-BE49-F238E27FC236}">
                <a16:creationId xmlns:a16="http://schemas.microsoft.com/office/drawing/2014/main" id="{799C17CF-6D6D-8FDA-A4CB-DE6FEEA4BD5A}"/>
              </a:ext>
            </a:extLst>
          </p:cNvPr>
          <p:cNvSpPr/>
          <p:nvPr/>
        </p:nvSpPr>
        <p:spPr>
          <a:xfrm>
            <a:off x="358874" y="2622734"/>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2. NOT A COMMANDMENT</a:t>
            </a:r>
          </a:p>
        </p:txBody>
      </p:sp>
      <p:sp>
        <p:nvSpPr>
          <p:cNvPr id="3" name="Rectangle 2">
            <a:extLst>
              <a:ext uri="{FF2B5EF4-FFF2-40B4-BE49-F238E27FC236}">
                <a16:creationId xmlns:a16="http://schemas.microsoft.com/office/drawing/2014/main" id="{50EF2207-EB6A-FE61-459A-695DCD1269C0}"/>
              </a:ext>
            </a:extLst>
          </p:cNvPr>
          <p:cNvSpPr/>
          <p:nvPr/>
        </p:nvSpPr>
        <p:spPr>
          <a:xfrm>
            <a:off x="370577" y="358088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3. SOWING &amp; REAPING PRINCIPLE</a:t>
            </a:r>
          </a:p>
        </p:txBody>
      </p:sp>
      <p:sp>
        <p:nvSpPr>
          <p:cNvPr id="9" name="Rectangle 8">
            <a:extLst>
              <a:ext uri="{FF2B5EF4-FFF2-40B4-BE49-F238E27FC236}">
                <a16:creationId xmlns:a16="http://schemas.microsoft.com/office/drawing/2014/main" id="{9BC065C6-6063-CB2D-3564-304797FF3B06}"/>
              </a:ext>
            </a:extLst>
          </p:cNvPr>
          <p:cNvSpPr/>
          <p:nvPr/>
        </p:nvSpPr>
        <p:spPr>
          <a:xfrm>
            <a:off x="358873" y="4539026"/>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4. BE A CHEERFUL GIVER</a:t>
            </a:r>
          </a:p>
        </p:txBody>
      </p:sp>
    </p:spTree>
    <p:extLst>
      <p:ext uri="{BB962C8B-B14F-4D97-AF65-F5344CB8AC3E}">
        <p14:creationId xmlns:p14="http://schemas.microsoft.com/office/powerpoint/2010/main" val="4010798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8698D-8FF7-F886-C631-39CB4B933EA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0441580-2D95-E8E1-5FDB-B564150EFBDB}"/>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56BDBE5-AF84-C1AC-5829-1273DE96A959}"/>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37DC0EF6-9A81-E47D-AEB8-78BD01EF3F06}"/>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9:7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7 So let each one give as he purposes in his heart, not grudgingly or of necessity; for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God loves a cheerful giver</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nSpc>
                <a:spcPct val="115000"/>
              </a:lnSpc>
              <a:spcAft>
                <a:spcPts val="800"/>
              </a:spcAft>
            </a:pPr>
            <a:r>
              <a:rPr lang="en-US" sz="28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JEREMIAH 20:12 - </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“But, O Lord of hosts, You who test the righteous, And see the mind and heart…”</a:t>
            </a:r>
          </a:p>
          <a:p>
            <a:pPr>
              <a:lnSpc>
                <a:spcPct val="115000"/>
              </a:lnSpc>
              <a:spcAft>
                <a:spcPts val="800"/>
              </a:spcAft>
            </a:pPr>
            <a:r>
              <a:rPr lang="en-US" sz="28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PROVERBS 21:2 - </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Every way of a man is right in his own eyes, But the Lord weighs the hearts.</a:t>
            </a:r>
          </a:p>
          <a:p>
            <a:pPr>
              <a:lnSpc>
                <a:spcPct val="115000"/>
              </a:lnSpc>
              <a:spcAft>
                <a:spcPts val="800"/>
              </a:spcAft>
            </a:pPr>
            <a:r>
              <a:rPr lang="en-US" sz="28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SAMUEL 16:7 - </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But the Lord said to Samuel, “Do not look at his appearance or at his physical stature, because I have refused him. For the Lord does not see as man sees; for man looks at the outward appearance, but the Lord looks at the heart.”</a:t>
            </a:r>
          </a:p>
        </p:txBody>
      </p:sp>
    </p:spTree>
    <p:extLst>
      <p:ext uri="{BB962C8B-B14F-4D97-AF65-F5344CB8AC3E}">
        <p14:creationId xmlns:p14="http://schemas.microsoft.com/office/powerpoint/2010/main" val="2247402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FDE17-F7E2-4CCD-46A5-257F314890C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F59A832-AC54-B0BF-518E-867996175562}"/>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3A11437-4641-8BF1-75C0-0BBBDC2BAF39}"/>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E8C949C3-5F56-9BFF-AF39-7B5412EB3C2D}"/>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D403A537-FD8B-FBE8-442D-0B06A9D9BE2E}"/>
              </a:ext>
            </a:extLst>
          </p:cNvPr>
          <p:cNvSpPr/>
          <p:nvPr/>
        </p:nvSpPr>
        <p:spPr>
          <a:xfrm>
            <a:off x="358875" y="1674471"/>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SPRITUAL DISCIPLINE</a:t>
            </a:r>
          </a:p>
        </p:txBody>
      </p:sp>
      <p:sp>
        <p:nvSpPr>
          <p:cNvPr id="8" name="Rectangle 7">
            <a:extLst>
              <a:ext uri="{FF2B5EF4-FFF2-40B4-BE49-F238E27FC236}">
                <a16:creationId xmlns:a16="http://schemas.microsoft.com/office/drawing/2014/main" id="{E586EAA8-85A8-F07E-04AC-96A2B7B4A0B1}"/>
              </a:ext>
            </a:extLst>
          </p:cNvPr>
          <p:cNvSpPr/>
          <p:nvPr/>
        </p:nvSpPr>
        <p:spPr>
          <a:xfrm>
            <a:off x="78657" y="18608"/>
            <a:ext cx="12005187" cy="145623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GIVING FROM THE HEART</a:t>
            </a:r>
          </a:p>
        </p:txBody>
      </p:sp>
      <p:sp>
        <p:nvSpPr>
          <p:cNvPr id="2" name="Rectangle 1">
            <a:extLst>
              <a:ext uri="{FF2B5EF4-FFF2-40B4-BE49-F238E27FC236}">
                <a16:creationId xmlns:a16="http://schemas.microsoft.com/office/drawing/2014/main" id="{C1BDEAB2-F435-16EA-0E1D-EF309FA434E6}"/>
              </a:ext>
            </a:extLst>
          </p:cNvPr>
          <p:cNvSpPr/>
          <p:nvPr/>
        </p:nvSpPr>
        <p:spPr>
          <a:xfrm>
            <a:off x="358874" y="2622734"/>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NOT A COMMANDMENT</a:t>
            </a:r>
          </a:p>
        </p:txBody>
      </p:sp>
      <p:sp>
        <p:nvSpPr>
          <p:cNvPr id="3" name="Rectangle 2">
            <a:extLst>
              <a:ext uri="{FF2B5EF4-FFF2-40B4-BE49-F238E27FC236}">
                <a16:creationId xmlns:a16="http://schemas.microsoft.com/office/drawing/2014/main" id="{D080D782-8984-10D5-A163-D929798E2FEB}"/>
              </a:ext>
            </a:extLst>
          </p:cNvPr>
          <p:cNvSpPr/>
          <p:nvPr/>
        </p:nvSpPr>
        <p:spPr>
          <a:xfrm>
            <a:off x="370577" y="358088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SOWING &amp; REAPING PRINCIPLE</a:t>
            </a:r>
          </a:p>
        </p:txBody>
      </p:sp>
      <p:sp>
        <p:nvSpPr>
          <p:cNvPr id="9" name="Rectangle 8">
            <a:extLst>
              <a:ext uri="{FF2B5EF4-FFF2-40B4-BE49-F238E27FC236}">
                <a16:creationId xmlns:a16="http://schemas.microsoft.com/office/drawing/2014/main" id="{7DCF7472-CA80-7711-7B56-2D2837B5B1EA}"/>
              </a:ext>
            </a:extLst>
          </p:cNvPr>
          <p:cNvSpPr/>
          <p:nvPr/>
        </p:nvSpPr>
        <p:spPr>
          <a:xfrm>
            <a:off x="358873" y="4539026"/>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BE A CHEERFUL GIVER</a:t>
            </a:r>
          </a:p>
        </p:txBody>
      </p:sp>
      <p:sp>
        <p:nvSpPr>
          <p:cNvPr id="10" name="Rectangle 9">
            <a:extLst>
              <a:ext uri="{FF2B5EF4-FFF2-40B4-BE49-F238E27FC236}">
                <a16:creationId xmlns:a16="http://schemas.microsoft.com/office/drawing/2014/main" id="{37B6791A-D5DD-C9D3-96F7-55AEB2C6DB12}"/>
              </a:ext>
            </a:extLst>
          </p:cNvPr>
          <p:cNvSpPr/>
          <p:nvPr/>
        </p:nvSpPr>
        <p:spPr>
          <a:xfrm>
            <a:off x="358872" y="5586161"/>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A STEP OF FAITH</a:t>
            </a:r>
          </a:p>
        </p:txBody>
      </p:sp>
    </p:spTree>
    <p:extLst>
      <p:ext uri="{BB962C8B-B14F-4D97-AF65-F5344CB8AC3E}">
        <p14:creationId xmlns:p14="http://schemas.microsoft.com/office/powerpoint/2010/main" val="2342757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60CF9-2842-3BF5-C397-D9791F5732C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63BE8DD-D3F3-3C43-F626-77C54A144C98}"/>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E309A8B-2169-F866-62CB-6BFFB6E751D2}"/>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8DE95BEC-27DE-74EC-4177-82A719A3230A}"/>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8:1-7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Moreover, brethren, we make known to you the grace of God bestowed on the churches of Macedonia: 2 that in a great trial of affliction the abundance of their joy and their deep poverty abounded in the riches of their liberality. 3 For I bear witness that according to their ability, yes, and beyond </a:t>
            </a:r>
            <a:r>
              <a:rPr lang="en-US" sz="3000" i="1" kern="100" dirty="0" err="1">
                <a:solidFill>
                  <a:schemeClr val="bg1"/>
                </a:solidFill>
                <a:effectLst/>
                <a:latin typeface="Calibri" panose="020F0502020204030204" pitchFamily="34" charset="0"/>
                <a:ea typeface="Aptos" panose="020B0004020202020204" pitchFamily="34" charset="0"/>
                <a:cs typeface="Times New Roman" panose="02020603050405020304" pitchFamily="18" charset="0"/>
              </a:rPr>
              <a:t>theirability</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they were freely willing, 4 imploring us with much urgency that we would receive the gift and the fellowship of the ministering to the saints. 5 And not only as we had hoped, but they first gave themselves to the Lord, and then to us by the will of God. 6 So we urged Titus, that as he had begun, so he would also complete this grace in you as well. 7 But as you abound in everything—in faith, in speech, in knowledge, in all diligence, and in your love for us—see that you abound in this grace also.</a:t>
            </a:r>
          </a:p>
        </p:txBody>
      </p:sp>
    </p:spTree>
    <p:extLst>
      <p:ext uri="{BB962C8B-B14F-4D97-AF65-F5344CB8AC3E}">
        <p14:creationId xmlns:p14="http://schemas.microsoft.com/office/powerpoint/2010/main" val="641998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6AD63-24B0-2670-CF2E-AD7C251A5CE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62D795-CDD0-B814-4DA2-8DB2AEC74E7B}"/>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B1F85772-5F1E-5F5D-6D0A-ED1742F949CF}"/>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1FBFC176-8D52-12B7-A304-0AADD151DBFE}"/>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9:8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8 And God is able to make all grace abound toward you, that you, always having all sufficiency in all things, may have an abundance for every good work.</a:t>
            </a:r>
          </a:p>
          <a:p>
            <a:pPr algn="ctr">
              <a:lnSpc>
                <a:spcPct val="115000"/>
              </a:lnSpc>
              <a:spcAft>
                <a:spcPts val="800"/>
              </a:spcAft>
            </a:pPr>
            <a:endParaRPr lang="en-US" sz="3000" i="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PSALM 37:25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I have been young, and now am old; Yet I have not seen the righteous forsaken, Nor his descendants begging bread.</a:t>
            </a:r>
          </a:p>
          <a:p>
            <a:pP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34019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4DBC8-67A9-8064-40A2-4BC1CC25759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D912765-67C0-1F05-714E-803847222058}"/>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65AEFD9-A005-60DD-EC8B-83CBEBA7E435}"/>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040E93D1-333E-BB4C-622A-E21A6529F1CE}"/>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5388AD02-5617-49BC-D135-3CB813F33F19}"/>
              </a:ext>
            </a:extLst>
          </p:cNvPr>
          <p:cNvSpPr/>
          <p:nvPr/>
        </p:nvSpPr>
        <p:spPr>
          <a:xfrm>
            <a:off x="358875" y="1674471"/>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1. SPRITUAL DISCIPLINE</a:t>
            </a:r>
          </a:p>
        </p:txBody>
      </p:sp>
      <p:sp>
        <p:nvSpPr>
          <p:cNvPr id="8" name="Rectangle 7">
            <a:extLst>
              <a:ext uri="{FF2B5EF4-FFF2-40B4-BE49-F238E27FC236}">
                <a16:creationId xmlns:a16="http://schemas.microsoft.com/office/drawing/2014/main" id="{9EB970D4-BD22-59D8-58DC-643DF828C364}"/>
              </a:ext>
            </a:extLst>
          </p:cNvPr>
          <p:cNvSpPr/>
          <p:nvPr/>
        </p:nvSpPr>
        <p:spPr>
          <a:xfrm>
            <a:off x="78657" y="18608"/>
            <a:ext cx="12005187" cy="145623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GIVING FROM THE HEART</a:t>
            </a:r>
          </a:p>
        </p:txBody>
      </p:sp>
      <p:sp>
        <p:nvSpPr>
          <p:cNvPr id="2" name="Rectangle 1">
            <a:extLst>
              <a:ext uri="{FF2B5EF4-FFF2-40B4-BE49-F238E27FC236}">
                <a16:creationId xmlns:a16="http://schemas.microsoft.com/office/drawing/2014/main" id="{A1DFBD95-3F57-592D-DA12-A3BD0CAFB9A0}"/>
              </a:ext>
            </a:extLst>
          </p:cNvPr>
          <p:cNvSpPr/>
          <p:nvPr/>
        </p:nvSpPr>
        <p:spPr>
          <a:xfrm>
            <a:off x="358874" y="2622734"/>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2. NOT A COMMANDMENT</a:t>
            </a:r>
          </a:p>
        </p:txBody>
      </p:sp>
      <p:sp>
        <p:nvSpPr>
          <p:cNvPr id="3" name="Rectangle 2">
            <a:extLst>
              <a:ext uri="{FF2B5EF4-FFF2-40B4-BE49-F238E27FC236}">
                <a16:creationId xmlns:a16="http://schemas.microsoft.com/office/drawing/2014/main" id="{6C462E38-1B97-8349-9154-CD1B117A4934}"/>
              </a:ext>
            </a:extLst>
          </p:cNvPr>
          <p:cNvSpPr/>
          <p:nvPr/>
        </p:nvSpPr>
        <p:spPr>
          <a:xfrm>
            <a:off x="370577" y="358088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3. SOWING &amp; REAPING PRINCIPLE</a:t>
            </a:r>
          </a:p>
        </p:txBody>
      </p:sp>
      <p:sp>
        <p:nvSpPr>
          <p:cNvPr id="9" name="Rectangle 8">
            <a:extLst>
              <a:ext uri="{FF2B5EF4-FFF2-40B4-BE49-F238E27FC236}">
                <a16:creationId xmlns:a16="http://schemas.microsoft.com/office/drawing/2014/main" id="{2AFE2540-01C5-4F0A-DB43-EBD55EDC791D}"/>
              </a:ext>
            </a:extLst>
          </p:cNvPr>
          <p:cNvSpPr/>
          <p:nvPr/>
        </p:nvSpPr>
        <p:spPr>
          <a:xfrm>
            <a:off x="358873" y="4539026"/>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4. BE A CHEERFUL GIVER</a:t>
            </a:r>
          </a:p>
        </p:txBody>
      </p:sp>
      <p:sp>
        <p:nvSpPr>
          <p:cNvPr id="10" name="Rectangle 9">
            <a:extLst>
              <a:ext uri="{FF2B5EF4-FFF2-40B4-BE49-F238E27FC236}">
                <a16:creationId xmlns:a16="http://schemas.microsoft.com/office/drawing/2014/main" id="{B1DB5E49-E0C8-A8A8-4FF6-288D8684F38D}"/>
              </a:ext>
            </a:extLst>
          </p:cNvPr>
          <p:cNvSpPr/>
          <p:nvPr/>
        </p:nvSpPr>
        <p:spPr>
          <a:xfrm>
            <a:off x="358872" y="5586161"/>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5. A STEP OF FAITH</a:t>
            </a:r>
          </a:p>
        </p:txBody>
      </p:sp>
    </p:spTree>
    <p:extLst>
      <p:ext uri="{BB962C8B-B14F-4D97-AF65-F5344CB8AC3E}">
        <p14:creationId xmlns:p14="http://schemas.microsoft.com/office/powerpoint/2010/main" val="27010824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455C4F7-A73E-0593-6A9E-3733F47AD5C5}"/>
              </a:ext>
            </a:extLst>
          </p:cNvPr>
          <p:cNvSpPr/>
          <p:nvPr/>
        </p:nvSpPr>
        <p:spPr>
          <a:xfrm>
            <a:off x="0" y="0"/>
            <a:ext cx="12335069" cy="6927273"/>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283D377-DA25-BE7B-F973-EC7B670C356B}"/>
              </a:ext>
            </a:extLst>
          </p:cNvPr>
          <p:cNvSpPr/>
          <p:nvPr/>
        </p:nvSpPr>
        <p:spPr>
          <a:xfrm>
            <a:off x="759126" y="370674"/>
            <a:ext cx="10567357" cy="862642"/>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b="1" u="sng" dirty="0"/>
          </a:p>
        </p:txBody>
      </p:sp>
      <p:sp>
        <p:nvSpPr>
          <p:cNvPr id="6" name="Rectangle 5">
            <a:extLst>
              <a:ext uri="{FF2B5EF4-FFF2-40B4-BE49-F238E27FC236}">
                <a16:creationId xmlns:a16="http://schemas.microsoft.com/office/drawing/2014/main" id="{9DCB654C-0CE7-D1E1-E3FE-5F0773495558}"/>
              </a:ext>
            </a:extLst>
          </p:cNvPr>
          <p:cNvSpPr/>
          <p:nvPr/>
        </p:nvSpPr>
        <p:spPr>
          <a:xfrm>
            <a:off x="759125" y="370674"/>
            <a:ext cx="10567358" cy="6116651"/>
          </a:xfrm>
          <a:prstGeom prst="rect">
            <a:avLst/>
          </a:prstGeom>
          <a:solidFill>
            <a:schemeClr val="accent1">
              <a:lumMod val="50000"/>
            </a:schemeClr>
          </a:solid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i="1" u="sng" dirty="0">
                <a:solidFill>
                  <a:srgbClr val="FFFF00"/>
                </a:solidFill>
              </a:rPr>
              <a:t>God loves You and has a purpose for you</a:t>
            </a:r>
            <a:r>
              <a:rPr lang="en-US" sz="4400" b="1" i="1" dirty="0">
                <a:solidFill>
                  <a:srgbClr val="FFFF00"/>
                </a:solidFill>
              </a:rPr>
              <a:t>.</a:t>
            </a:r>
          </a:p>
          <a:p>
            <a:pPr algn="ctr"/>
            <a:r>
              <a:rPr lang="en-US" sz="4400" b="1" i="1" dirty="0"/>
              <a:t>Three questions that never change, but the answers do.</a:t>
            </a:r>
          </a:p>
          <a:p>
            <a:pPr algn="ctr"/>
            <a:endParaRPr lang="en-US" sz="4400" b="1" i="1" dirty="0"/>
          </a:p>
          <a:p>
            <a:pPr marL="514350" indent="-514350" algn="ctr">
              <a:buFont typeface="+mj-lt"/>
              <a:buAutoNum type="arabicPeriod"/>
            </a:pPr>
            <a:r>
              <a:rPr lang="en-US" sz="4400" b="1" i="1" dirty="0"/>
              <a:t>Who am I?</a:t>
            </a:r>
          </a:p>
          <a:p>
            <a:pPr marL="514350" indent="-514350" algn="ctr">
              <a:buFont typeface="+mj-lt"/>
              <a:buAutoNum type="arabicPeriod"/>
            </a:pPr>
            <a:r>
              <a:rPr lang="en-US" sz="4400" b="1" i="1" dirty="0"/>
              <a:t>Who is God in my life?</a:t>
            </a:r>
          </a:p>
          <a:p>
            <a:pPr marL="514350" indent="-514350" algn="ctr">
              <a:buFont typeface="+mj-lt"/>
              <a:buAutoNum type="arabicPeriod"/>
            </a:pPr>
            <a:r>
              <a:rPr lang="en-US" sz="4400" b="1" i="1" dirty="0"/>
              <a:t>What am I to do in the years I have left?</a:t>
            </a:r>
          </a:p>
          <a:p>
            <a:pPr marL="514350" indent="-514350" algn="ctr">
              <a:buFont typeface="+mj-lt"/>
              <a:buAutoNum type="arabicPeriod"/>
            </a:pPr>
            <a:endParaRPr lang="en-US" sz="4400" b="1" i="1" dirty="0"/>
          </a:p>
          <a:p>
            <a:pPr marL="514350" indent="-514350" algn="ctr">
              <a:buFont typeface="+mj-lt"/>
              <a:buAutoNum type="arabicPeriod"/>
            </a:pPr>
            <a:endParaRPr lang="en-US" sz="4400" b="1" i="1" dirty="0"/>
          </a:p>
        </p:txBody>
      </p:sp>
    </p:spTree>
    <p:extLst>
      <p:ext uri="{BB962C8B-B14F-4D97-AF65-F5344CB8AC3E}">
        <p14:creationId xmlns:p14="http://schemas.microsoft.com/office/powerpoint/2010/main" val="2074553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1AE7F-688C-54B9-2E3A-4047EBAF03D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8F413DF-7C2D-15DC-BCD4-8757DD272460}"/>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7DB8C01-DA98-6894-9480-F33F91F7C9AD}"/>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15333ACE-56A5-4445-ECD1-32A3505B6014}"/>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8:8-13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8 I speak not by commandment, but I am testing the sincerity of your love by the diligence of others. 9 For you know the grace of our Lord Jesus Christ, that though He was rich, yet for your sakes He became poor, that you through His poverty might become rich. 10 And in this I give advice: It is to your advantage not only to be doing what you began and were desiring to do a year ago; 11 but now you also must complete the doing of it; that as there was a readiness to desire it, so there also may be a completion out of what you have. 12 For if there is first a willing mind, it is accepted according to what one has, and not according to what he does not have. 13 For I do not mean that others should be eased and you burdened; </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3251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478C9-24FE-70D0-F0C2-F72B315D19B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DA5D632-A1CE-65E2-0173-DF3F965748FD}"/>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396104F-4DF1-0942-9825-7A467A0884A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B7A87DB4-D953-ECC2-639D-FD9F693531BC}"/>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a:t>
            </a: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CO</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RINTHIANS 8:14-</a:t>
            </a: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19</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14 but by an equality, that now at this time your abundance may supply their lack, that their abundance also may supply your lack—that there may be equality. 15 As it is written, “He who gathered much had nothing left over, and he who gathered little had no lack.” 16 But thanks be to God who [b]puts the same earnest care for you into the heart of Titus. 17 For he not only accepted the exhortation, but being more diligent, he went to you of his own accord. 18 And we have sent with him the brother whose praise is in the gospel throughout all the churches, 19 and not only that, but who was also chosen by the churches to travel with us with this gift, which is administered by us to the glory of the Lord Himself and to show your ready mind, </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33644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1DA47-85A9-B595-A628-2AB5515D920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A86732F-8608-D353-25B4-0FF58442B42C}"/>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DEC16B9-7622-0D72-696C-7306A7BBFAAB}"/>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839CEF8A-C924-5290-A245-9662EBBA246D}"/>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a:t>
            </a: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CO</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RINTHIANS 8:20-24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20 avoiding this: that anyone should blame us in this lavish gift which is administered by us— 21 providing honorable things, not only in the sight of the Lord, but also in the sight of men. 22 And we have sent with them our brother whom we have often proved diligent in many things, but now much more diligent, because of the great confidence which we have in you. 23 If anyone inquires about Titus, he is my partner and fellow worker concerning you. Or if our brethren are inquired about, they are messengers of the churches, the glory of Christ. 24 Therefore show to them, and before the churches, the proof of your love and of our boasting on your behalf.</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97014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DC5C2-2368-2A45-7267-1AD48BF2738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B66E36-315A-3574-FF3F-71AAF8B4C0B0}"/>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5E9632A-DBBF-0E04-D919-9D1C56BC9954}"/>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7746B6D4-0326-1A59-43AB-EDF80FA07C5A}"/>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a:t>
            </a: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CO</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RINTHIANS 9:5-9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5 Therefore I thought it necessary to exhort the brethren to go to you ahead of time, and prepare your generous gift beforehand, which you had previously promised, that it may be ready as a matter of generosity and not as a grudging obligation.6 But this I say: He who sows sparingly will also reap sparingly, and he who sows bountifully will also reap bountifully. 7 So let each one give as he purposes in his heart, not grudgingly or of necessity; for God loves a cheerful giver. 8 And God is able to make all grace abound toward you, that you, always having all sufficiency in all things, may have an abundance for every good work. 9 As it is written: “He has dispersed abroad, He has given to the poor; His righteousness endures forever.”</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12776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7B344-E8A2-85B0-55D2-067AE3E09CA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04410B6-5784-AD49-48D8-582810FD4EDE}"/>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6FB368E-22E6-6CFE-75CB-DDAE81BC1D12}"/>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6FDBBCAF-754F-8FBC-6EA0-569E7E533708}"/>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a:t>
            </a: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CO</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RINTHIANS 9:10-15 NKJV</a:t>
            </a:r>
          </a:p>
          <a:p>
            <a:pPr algn="ctr">
              <a:lnSpc>
                <a:spcPct val="115000"/>
              </a:lnSpc>
              <a:spcAft>
                <a:spcPts val="800"/>
              </a:spcAft>
            </a:pP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10 Now may He who supplies seed to the </a:t>
            </a:r>
            <a:r>
              <a:rPr lang="en-US" sz="3000" i="1" kern="100" dirty="0" err="1">
                <a:solidFill>
                  <a:schemeClr val="bg1"/>
                </a:solidFill>
                <a:latin typeface="Calibri" panose="020F0502020204030204" pitchFamily="34" charset="0"/>
                <a:ea typeface="Aptos" panose="020B0004020202020204" pitchFamily="34" charset="0"/>
                <a:cs typeface="Times New Roman" panose="02020603050405020304" pitchFamily="18" charset="0"/>
              </a:rPr>
              <a:t>sower</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 and bread for food, supply and multiply the seed you have sown and increase the fruits of your righteousness, 11 while you are enriched in everything for all liberality, which causes thanksgiving through us to God.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12 For the administration of this service not only supplies the needs of the saints, but also is abounding through many thanksgivings to God, 13 while, through the proof of this ministry, they glorify God for the obedience of your confession to the gospel of Christ, and for your liberal sharing with them and all men, 14 and by their prayer for you, who long for you because of the exceeding grace of God in you. 15 Thanks be to God for His indescribable gift!</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29954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0338B-CE9B-3646-A3CC-9EE9BA768C7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B13533-D497-41A7-52FC-52CDC9BD792B}"/>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12C2A19-5A01-B98D-AA77-9BECB29778C7}"/>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E1AC4B62-3CFA-0A43-1E0B-F9DB2E37EC6A}"/>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ACTS 2:44 - 45</a:t>
            </a:r>
          </a:p>
          <a:p>
            <a:pPr algn="ctr">
              <a:lnSpc>
                <a:spcPct val="115000"/>
              </a:lnSpc>
              <a:spcAft>
                <a:spcPts val="800"/>
              </a:spcAft>
            </a:pP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44 Now all who believed were together, and had all things in common, 45 and sold their possessions and goods, and divided them among all, as anyone had need.</a:t>
            </a:r>
          </a:p>
          <a:p>
            <a:pPr algn="ctr">
              <a:lnSpc>
                <a:spcPct val="115000"/>
              </a:lnSpc>
              <a:spcAft>
                <a:spcPts val="800"/>
              </a:spcAft>
            </a:pPr>
            <a:endParaRPr lang="en-US" sz="105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ACTS 11:27-29</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27 And in these days prophets came from Jerusalem to Antioch. 28 Then one of them, named Agabus, stood up and showed by the Spirit that there was going to be a great famine throughout all the world, which also happened in the days of Claudius Caesar. 29 Then the disciples, each according to his ability, determined to send relief to the brethren dwelling in Judea.</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86964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3F7E3-827E-49C3-933F-84D9B428B02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6CF7DC5-640B-B679-FF6E-7A23BC0DC9BF}"/>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1334DDB-9C89-D92D-3CD1-88C31838103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68801AFA-4204-D460-6E34-24DA8E062AD8}"/>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8:8-13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8 I speak not by commandment, but I am testing the sincerity of your love by the diligence of others. 9 For you know the grace of our Lord Jesus Christ, that though He was rich, yet for your sakes He became poor, that you through His poverty might become rich. 10 And in this I give advice: It is to your advantage not only to be doing </a:t>
            </a:r>
            <a:r>
              <a:rPr lang="en-US" sz="3000" i="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what you began and were desiring to do a year ago</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11 but now you also must complete the doing of it; that as there was a readiness to desire it, so there also may be a completion out of what you have. 12 For if there is first a willing mind, it is accepted according to what one has, and not according to what he does not have. 13 For I do not mean that others should be eased and you burdened; </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43526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210</TotalTime>
  <Words>1898</Words>
  <Application>Microsoft Office PowerPoint</Application>
  <PresentationFormat>Widescreen</PresentationFormat>
  <Paragraphs>88</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 Ferry</dc:creator>
  <cp:lastModifiedBy>Ken Ferry</cp:lastModifiedBy>
  <cp:revision>6</cp:revision>
  <dcterms:created xsi:type="dcterms:W3CDTF">2025-09-15T01:19:59Z</dcterms:created>
  <dcterms:modified xsi:type="dcterms:W3CDTF">2025-09-28T15:10:10Z</dcterms:modified>
</cp:coreProperties>
</file>